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405" r:id="rId3"/>
    <p:sldId id="393" r:id="rId4"/>
    <p:sldId id="403" r:id="rId5"/>
    <p:sldId id="394" r:id="rId6"/>
    <p:sldId id="397" r:id="rId7"/>
    <p:sldId id="398" r:id="rId8"/>
    <p:sldId id="399" r:id="rId9"/>
    <p:sldId id="400" r:id="rId10"/>
    <p:sldId id="401" r:id="rId11"/>
    <p:sldId id="404" r:id="rId12"/>
    <p:sldId id="402" r:id="rId13"/>
    <p:sldId id="337" r:id="rId14"/>
  </p:sldIdLst>
  <p:sldSz cx="9144000" cy="6858000" type="screen4x3"/>
  <p:notesSz cx="9926638" cy="679767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275F"/>
    <a:srgbClr val="008000"/>
    <a:srgbClr val="1178DC"/>
    <a:srgbClr val="196DC9"/>
    <a:srgbClr val="0000CC"/>
    <a:srgbClr val="E6825B"/>
    <a:srgbClr val="E79A81"/>
    <a:srgbClr val="1EB7F5"/>
    <a:srgbClr val="33CC33"/>
    <a:srgbClr val="8CB2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05"/>
    <p:restoredTop sz="93730" autoAdjust="0"/>
  </p:normalViewPr>
  <p:slideViewPr>
    <p:cSldViewPr>
      <p:cViewPr varScale="1">
        <p:scale>
          <a:sx n="103" d="100"/>
          <a:sy n="103" d="100"/>
        </p:scale>
        <p:origin x="472" y="17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2C579E-7E9A-40CD-A633-8FD641BB0A34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CD83CC-CA93-4303-B847-66E6B0BAEC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27437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BF95CE-0950-4C69-9330-B696E351D8FC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435350" y="850900"/>
            <a:ext cx="3055938" cy="2292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2665" y="3271381"/>
            <a:ext cx="794131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6456612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22799" y="6456612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640A5D-BA8D-49CB-A3A4-2BD28CD11B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69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40A5D-BA8D-49CB-A3A4-2BD28CD11B0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299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6B548-8C5E-4B11-BF8B-737AC8FAC793}" type="datetime1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3368-0E36-4A10-8DE8-B3B136F1E21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0F308-5232-44D5-B878-E219674AC2A9}" type="datetime1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3368-0E36-4A10-8DE8-B3B136F1E21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03CDA-5B1A-4BE4-9D89-50AFB7021737}" type="datetime1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3368-0E36-4A10-8DE8-B3B136F1E21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684D-BD23-43CC-BCB0-BB96EC46821A}" type="datetime1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3368-0E36-4A10-8DE8-B3B136F1E21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4A1B8-0740-49BB-9CF4-3106A8FDCC23}" type="datetime1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3368-0E36-4A10-8DE8-B3B136F1E21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A74C7-EA82-460F-A9DE-FDCFE4BE32B3}" type="datetime1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3368-0E36-4A10-8DE8-B3B136F1E21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7BA2B-349F-4F75-85A7-D5C224BADA14}" type="datetime1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3368-0E36-4A10-8DE8-B3B136F1E21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14E1-1BFF-470B-847D-0AE5A5818D54}" type="datetime1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3368-0E36-4A10-8DE8-B3B136F1E21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D1385-4218-4CA9-AE0F-9AE6BAE4F23C}" type="datetime1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3368-0E36-4A10-8DE8-B3B136F1E21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862C6-028C-446A-9A31-17F0785E4C6B}" type="datetime1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3368-0E36-4A10-8DE8-B3B136F1E21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72D9-0262-4389-88D9-A41DE29032AB}" type="datetime1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63368-0E36-4A10-8DE8-B3B136F1E21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C2D92C-D561-4BDB-9BA5-8FE0EA3884E4}" type="datetime1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263368-0E36-4A10-8DE8-B3B136F1E21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7.emf"/><Relationship Id="rId7" Type="http://schemas.openxmlformats.org/officeDocument/2006/relationships/image" Target="../media/image1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10" Type="http://schemas.openxmlformats.org/officeDocument/2006/relationships/image" Target="../media/image20.emf"/><Relationship Id="rId4" Type="http://schemas.openxmlformats.org/officeDocument/2006/relationships/image" Target="../media/image14.png"/><Relationship Id="rId9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Relationship Id="rId9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869792"/>
            <a:ext cx="9144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3200" dirty="0">
              <a:solidFill>
                <a:srgbClr val="0070C0"/>
              </a:solidFill>
              <a:latin typeface="Yuanti SC" charset="-122"/>
              <a:ea typeface="Yuanti SC" charset="-122"/>
              <a:cs typeface="Yuanti SC" charset="-122"/>
            </a:endParaRPr>
          </a:p>
          <a:p>
            <a:pPr algn="ctr"/>
            <a:r>
              <a:rPr lang="en-US" altLang="zh-CN" sz="3200" dirty="0">
                <a:solidFill>
                  <a:srgbClr val="0070C0"/>
                </a:solidFill>
                <a:latin typeface="Yuanti SC" charset="-122"/>
                <a:ea typeface="Yuanti SC" charset="-122"/>
                <a:cs typeface="Yuanti SC" charset="-122"/>
              </a:rPr>
              <a:t>《</a:t>
            </a:r>
            <a:r>
              <a:rPr lang="zh-CN" altLang="en-US" sz="3200" dirty="0">
                <a:solidFill>
                  <a:srgbClr val="0070C0"/>
                </a:solidFill>
                <a:latin typeface="Yuanti SC" charset="-122"/>
                <a:ea typeface="Yuanti SC" charset="-122"/>
                <a:cs typeface="Yuanti SC" charset="-122"/>
              </a:rPr>
              <a:t>医学仪器原理</a:t>
            </a:r>
            <a:r>
              <a:rPr lang="en-US" altLang="zh-CN" sz="3200" dirty="0">
                <a:solidFill>
                  <a:srgbClr val="0070C0"/>
                </a:solidFill>
                <a:latin typeface="Yuanti SC" charset="-122"/>
                <a:ea typeface="Yuanti SC" charset="-122"/>
                <a:cs typeface="Yuanti SC" charset="-122"/>
              </a:rPr>
              <a:t>》</a:t>
            </a:r>
            <a:endParaRPr lang="en-US" altLang="zh-CN" sz="1600" b="1" dirty="0">
              <a:solidFill>
                <a:srgbClr val="00206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pPr algn="ctr"/>
            <a:endParaRPr lang="en-US" altLang="zh-CN" sz="1600" b="1" dirty="0">
              <a:solidFill>
                <a:srgbClr val="00206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pPr algn="ctr"/>
            <a:endParaRPr lang="en-US" altLang="zh-CN" sz="2000" b="1" dirty="0">
              <a:solidFill>
                <a:srgbClr val="00206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58082"/>
            <a:ext cx="3107382" cy="96812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796514" y="4077072"/>
            <a:ext cx="28777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Yuanti SC" charset="-122"/>
                <a:ea typeface="Yuanti SC" charset="-122"/>
                <a:cs typeface="Yuanti SC" charset="-122"/>
              </a:rPr>
              <a:t> </a:t>
            </a:r>
            <a:r>
              <a:rPr lang="zh-CN" altLang="en-US" sz="2400" dirty="0">
                <a:solidFill>
                  <a:srgbClr val="0070C0"/>
                </a:solidFill>
                <a:latin typeface="Yuanti SC" charset="-122"/>
                <a:ea typeface="Yuanti SC" charset="-122"/>
                <a:cs typeface="Yuanti SC" charset="-122"/>
              </a:rPr>
              <a:t>第三章   信号处理</a:t>
            </a:r>
          </a:p>
          <a:p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          信号流图（补充）</a:t>
            </a:r>
            <a:endParaRPr lang="en-US" sz="2400" b="1" dirty="0">
              <a:solidFill>
                <a:schemeClr val="accent6">
                  <a:lumMod val="75000"/>
                </a:schemeClr>
              </a:solidFill>
              <a:latin typeface="Kaiti SC" charset="-122"/>
              <a:ea typeface="Kaiti SC" charset="-122"/>
              <a:cs typeface="Kaiti SC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>
            <a:off x="1345103" y="915000"/>
            <a:ext cx="7309998" cy="1"/>
          </a:xfrm>
          <a:prstGeom prst="line">
            <a:avLst/>
          </a:prstGeom>
          <a:ln w="38100">
            <a:solidFill>
              <a:srgbClr val="196D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094261" y="977702"/>
            <a:ext cx="7560840" cy="3026"/>
          </a:xfrm>
          <a:prstGeom prst="line">
            <a:avLst/>
          </a:prstGeom>
          <a:ln w="9525">
            <a:solidFill>
              <a:srgbClr val="196D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403648" y="404664"/>
            <a:ext cx="51632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2">
                    <a:lumMod val="75000"/>
                  </a:schemeClr>
                </a:solidFill>
                <a:latin typeface="Yuanti SC" charset="-122"/>
                <a:ea typeface="Yuanti SC" charset="-122"/>
                <a:cs typeface="Yuanti SC" charset="-122"/>
              </a:rPr>
              <a:t>梅森增益公式</a:t>
            </a:r>
          </a:p>
        </p:txBody>
      </p:sp>
      <p:pic>
        <p:nvPicPr>
          <p:cNvPr id="2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93295"/>
            <a:ext cx="1222442" cy="106806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827584" y="1350626"/>
            <a:ext cx="7920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1275F"/>
                </a:solidFill>
                <a:latin typeface="Kaiti SC" charset="-122"/>
                <a:ea typeface="Kaiti SC" charset="-122"/>
                <a:cs typeface="Kaiti SC" charset="-122"/>
              </a:rPr>
              <a:t>根据</a:t>
            </a: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梅森增益公式</a:t>
            </a:r>
            <a:r>
              <a:rPr lang="zh-CN" altLang="en-US" sz="2000" b="1" dirty="0">
                <a:solidFill>
                  <a:srgbClr val="01275F"/>
                </a:solidFill>
                <a:latin typeface="Kaiti SC" charset="-122"/>
                <a:ea typeface="Kaiti SC" charset="-122"/>
                <a:cs typeface="Kaiti SC" charset="-122"/>
              </a:rPr>
              <a:t>，一信号流图对应</a:t>
            </a: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系统的传递函数</a:t>
            </a:r>
            <a:r>
              <a:rPr lang="zh-CN" altLang="en-US" sz="2000" b="1" dirty="0">
                <a:solidFill>
                  <a:srgbClr val="01275F"/>
                </a:solidFill>
                <a:latin typeface="Kaiti SC" charset="-122"/>
                <a:ea typeface="Kaiti SC" charset="-122"/>
                <a:cs typeface="Kaiti SC" charset="-122"/>
              </a:rPr>
              <a:t>为：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1799408"/>
            <a:ext cx="1440766" cy="976003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403648" y="298766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例：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979" y="2824083"/>
            <a:ext cx="5322963" cy="209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39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>
            <a:off x="1345103" y="915000"/>
            <a:ext cx="7309998" cy="1"/>
          </a:xfrm>
          <a:prstGeom prst="line">
            <a:avLst/>
          </a:prstGeom>
          <a:ln w="38100">
            <a:solidFill>
              <a:srgbClr val="196D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094261" y="977702"/>
            <a:ext cx="7560840" cy="3026"/>
          </a:xfrm>
          <a:prstGeom prst="line">
            <a:avLst/>
          </a:prstGeom>
          <a:ln w="9525">
            <a:solidFill>
              <a:srgbClr val="196D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403648" y="404664"/>
            <a:ext cx="51632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2">
                    <a:lumMod val="75000"/>
                  </a:schemeClr>
                </a:solidFill>
                <a:latin typeface="Yuanti SC" charset="-122"/>
                <a:ea typeface="Yuanti SC" charset="-122"/>
                <a:cs typeface="Yuanti SC" charset="-122"/>
              </a:rPr>
              <a:t>梅森增益公式</a:t>
            </a:r>
          </a:p>
        </p:txBody>
      </p:sp>
      <p:pic>
        <p:nvPicPr>
          <p:cNvPr id="2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93295"/>
            <a:ext cx="1222442" cy="106806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827584" y="1350626"/>
            <a:ext cx="7920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1275F"/>
                </a:solidFill>
                <a:latin typeface="Kaiti SC" charset="-122"/>
                <a:ea typeface="Kaiti SC" charset="-122"/>
                <a:cs typeface="Kaiti SC" charset="-122"/>
              </a:rPr>
              <a:t>根据</a:t>
            </a: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梅森增益公式</a:t>
            </a:r>
            <a:r>
              <a:rPr lang="zh-CN" altLang="en-US" sz="2000" b="1" dirty="0">
                <a:solidFill>
                  <a:srgbClr val="01275F"/>
                </a:solidFill>
                <a:latin typeface="Kaiti SC" charset="-122"/>
                <a:ea typeface="Kaiti SC" charset="-122"/>
                <a:cs typeface="Kaiti SC" charset="-122"/>
              </a:rPr>
              <a:t>，一信号流图对应</a:t>
            </a: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系统的传递函数</a:t>
            </a:r>
            <a:r>
              <a:rPr lang="zh-CN" altLang="en-US" sz="2000" b="1" dirty="0">
                <a:solidFill>
                  <a:srgbClr val="01275F"/>
                </a:solidFill>
                <a:latin typeface="Kaiti SC" charset="-122"/>
                <a:ea typeface="Kaiti SC" charset="-122"/>
                <a:cs typeface="Kaiti SC" charset="-122"/>
              </a:rPr>
              <a:t>为：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1799408"/>
            <a:ext cx="1440766" cy="976003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403648" y="298766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例：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979" y="2824083"/>
            <a:ext cx="5322963" cy="20975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074" y="5186846"/>
            <a:ext cx="1624416" cy="936104"/>
          </a:xfrm>
          <a:prstGeom prst="rect">
            <a:avLst/>
          </a:prstGeom>
        </p:spPr>
      </p:pic>
      <p:cxnSp>
        <p:nvCxnSpPr>
          <p:cNvPr id="12" name="Straight Connector 11"/>
          <p:cNvCxnSpPr>
            <a:stCxn id="3" idx="3"/>
          </p:cNvCxnSpPr>
          <p:nvPr/>
        </p:nvCxnSpPr>
        <p:spPr>
          <a:xfrm>
            <a:off x="3757490" y="5654898"/>
            <a:ext cx="32627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5164" y="5186846"/>
            <a:ext cx="1254278" cy="3705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27104" y="5216531"/>
            <a:ext cx="1461120" cy="38963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1046" y="5733256"/>
            <a:ext cx="194816" cy="29222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09536" y="5733256"/>
            <a:ext cx="1902624" cy="39535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12160" y="5700111"/>
            <a:ext cx="980985" cy="46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1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>
            <a:off x="1345103" y="915000"/>
            <a:ext cx="7309998" cy="1"/>
          </a:xfrm>
          <a:prstGeom prst="line">
            <a:avLst/>
          </a:prstGeom>
          <a:ln w="38100">
            <a:solidFill>
              <a:srgbClr val="196D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094261" y="977702"/>
            <a:ext cx="7560840" cy="3026"/>
          </a:xfrm>
          <a:prstGeom prst="line">
            <a:avLst/>
          </a:prstGeom>
          <a:ln w="9525">
            <a:solidFill>
              <a:srgbClr val="196D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403648" y="404664"/>
            <a:ext cx="51632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2">
                    <a:lumMod val="75000"/>
                  </a:schemeClr>
                </a:solidFill>
                <a:latin typeface="Yuanti SC" charset="-122"/>
                <a:ea typeface="Yuanti SC" charset="-122"/>
                <a:cs typeface="Yuanti SC" charset="-122"/>
              </a:rPr>
              <a:t>课后作业</a:t>
            </a:r>
          </a:p>
        </p:txBody>
      </p:sp>
      <p:pic>
        <p:nvPicPr>
          <p:cNvPr id="2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93295"/>
            <a:ext cx="1222442" cy="106806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827584" y="1350626"/>
            <a:ext cx="7920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1275F"/>
                </a:solidFill>
                <a:latin typeface="Kaiti SC" charset="-122"/>
                <a:ea typeface="Kaiti SC" charset="-122"/>
                <a:cs typeface="Kaiti SC" charset="-122"/>
              </a:rPr>
              <a:t>根据梅森增益公式，计算下面信号流图对应系统的传递函数为：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792062"/>
            <a:ext cx="7416824" cy="191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60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95536" y="116632"/>
            <a:ext cx="29523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dirty="0">
                <a:solidFill>
                  <a:srgbClr val="01275F"/>
                </a:solidFill>
                <a:latin typeface="STFangsong" charset="-122"/>
                <a:ea typeface="STFangsong" charset="-122"/>
                <a:cs typeface="STFangsong" charset="-122"/>
              </a:rPr>
              <a:t>谢谢</a:t>
            </a:r>
            <a:endParaRPr lang="en-US" altLang="zh-CN" sz="4800" dirty="0">
              <a:solidFill>
                <a:srgbClr val="01275F"/>
              </a:solidFill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396552" y="4653125"/>
            <a:ext cx="9144000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endParaRPr lang="en-US" altLang="zh-CN" sz="1600" b="1" dirty="0">
              <a:solidFill>
                <a:srgbClr val="00206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pPr algn="r"/>
            <a:r>
              <a:rPr lang="zh-CN" altLang="en-US" sz="1600" dirty="0">
                <a:solidFill>
                  <a:srgbClr val="0070C0"/>
                </a:solidFill>
                <a:latin typeface="Yuanti SC" charset="-122"/>
                <a:ea typeface="Yuanti SC" charset="-122"/>
                <a:cs typeface="Yuanti SC" charset="-122"/>
              </a:rPr>
              <a:t> 第三章   信号处理</a:t>
            </a:r>
          </a:p>
          <a:p>
            <a:pPr algn="r"/>
            <a:r>
              <a:rPr lang="zh-CN" altLang="en-US" sz="1600" b="1" dirty="0">
                <a:solidFill>
                  <a:schemeClr val="accent6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信号流图（补充）</a:t>
            </a:r>
            <a:endParaRPr lang="zh-CN" altLang="en-US" sz="1600" dirty="0">
              <a:solidFill>
                <a:srgbClr val="0070C0"/>
              </a:solidFill>
              <a:latin typeface="Yuanti SC" charset="-122"/>
              <a:ea typeface="Yuanti SC" charset="-122"/>
              <a:cs typeface="Yuanti SC" charset="-122"/>
            </a:endParaRPr>
          </a:p>
          <a:p>
            <a:pPr algn="r"/>
            <a:endParaRPr lang="zh-CN" altLang="en-US" sz="1600" dirty="0">
              <a:solidFill>
                <a:srgbClr val="0070C0"/>
              </a:solidFill>
              <a:latin typeface="Yuanti SC" charset="-122"/>
              <a:ea typeface="Yuanti SC" charset="-122"/>
              <a:cs typeface="Yuanti SC" charset="-122"/>
            </a:endParaRPr>
          </a:p>
          <a:p>
            <a:pPr algn="r"/>
            <a:r>
              <a:rPr lang="zh-CN" altLang="en-US" sz="1600" dirty="0">
                <a:solidFill>
                  <a:srgbClr val="0070C0"/>
                </a:solidFill>
                <a:latin typeface="Yuanti SC" charset="-122"/>
                <a:ea typeface="Yuanti SC" charset="-122"/>
                <a:cs typeface="Yuanti SC" charset="-122"/>
              </a:rPr>
              <a:t>医学仪器原理</a:t>
            </a:r>
          </a:p>
          <a:p>
            <a:pPr algn="r"/>
            <a:r>
              <a:rPr lang="zh-CN" altLang="en-US" sz="1600" dirty="0">
                <a:solidFill>
                  <a:srgbClr val="0070C0"/>
                </a:solidFill>
                <a:latin typeface="Yuanti SC" charset="-122"/>
                <a:ea typeface="Yuanti SC" charset="-122"/>
                <a:cs typeface="Yuanti SC" charset="-122"/>
              </a:rPr>
              <a:t>电子科技大学         </a:t>
            </a:r>
            <a:endParaRPr lang="en-US" sz="1600" dirty="0">
              <a:solidFill>
                <a:srgbClr val="0070C0"/>
              </a:solidFill>
              <a:latin typeface="Yuanti SC" charset="-122"/>
              <a:ea typeface="Yuanti SC" charset="-122"/>
              <a:cs typeface="Yuanti SC" charset="-122"/>
            </a:endParaRPr>
          </a:p>
          <a:p>
            <a:pPr algn="ctr"/>
            <a:endParaRPr lang="en-US" altLang="zh-CN" sz="1600" b="1" dirty="0">
              <a:solidFill>
                <a:srgbClr val="00206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pPr algn="ctr"/>
            <a:endParaRPr lang="en-US" altLang="zh-CN" sz="1600" b="1" dirty="0">
              <a:solidFill>
                <a:srgbClr val="00206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pPr algn="ctr"/>
            <a:endParaRPr lang="en-US" altLang="zh-CN" sz="2000" b="1" dirty="0">
              <a:solidFill>
                <a:srgbClr val="002060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5517232"/>
            <a:ext cx="1298035" cy="113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49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>
            <a:off x="1345103" y="915000"/>
            <a:ext cx="7309998" cy="1"/>
          </a:xfrm>
          <a:prstGeom prst="line">
            <a:avLst/>
          </a:prstGeom>
          <a:ln w="38100">
            <a:solidFill>
              <a:srgbClr val="196D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094261" y="977702"/>
            <a:ext cx="7560840" cy="3026"/>
          </a:xfrm>
          <a:prstGeom prst="line">
            <a:avLst/>
          </a:prstGeom>
          <a:ln w="9525">
            <a:solidFill>
              <a:srgbClr val="196D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1403648" y="417981"/>
            <a:ext cx="2088232" cy="440579"/>
            <a:chOff x="6732240" y="1239909"/>
            <a:chExt cx="2088232" cy="440579"/>
          </a:xfrm>
        </p:grpSpPr>
        <p:sp>
          <p:nvSpPr>
            <p:cNvPr id="30" name="Parallelogram 29"/>
            <p:cNvSpPr/>
            <p:nvPr/>
          </p:nvSpPr>
          <p:spPr>
            <a:xfrm>
              <a:off x="6732240" y="1246315"/>
              <a:ext cx="216024" cy="424061"/>
            </a:xfrm>
            <a:prstGeom prst="parallelogram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Parallelogram 30"/>
            <p:cNvSpPr/>
            <p:nvPr/>
          </p:nvSpPr>
          <p:spPr>
            <a:xfrm>
              <a:off x="8604448" y="1246315"/>
              <a:ext cx="216024" cy="424061"/>
            </a:xfrm>
            <a:prstGeom prst="parallelogram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/>
            <p:cNvSpPr/>
            <p:nvPr/>
          </p:nvSpPr>
          <p:spPr>
            <a:xfrm>
              <a:off x="6872865" y="1246315"/>
              <a:ext cx="216024" cy="424061"/>
            </a:xfrm>
            <a:prstGeom prst="parallelogram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/>
            <p:cNvSpPr/>
            <p:nvPr/>
          </p:nvSpPr>
          <p:spPr>
            <a:xfrm>
              <a:off x="8445808" y="1253015"/>
              <a:ext cx="216024" cy="424061"/>
            </a:xfrm>
            <a:prstGeom prst="parallelogram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Parallelogram 33"/>
            <p:cNvSpPr/>
            <p:nvPr/>
          </p:nvSpPr>
          <p:spPr>
            <a:xfrm>
              <a:off x="7028437" y="1239909"/>
              <a:ext cx="216024" cy="424061"/>
            </a:xfrm>
            <a:prstGeom prst="parallelogram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Parallelogram 34"/>
            <p:cNvSpPr/>
            <p:nvPr/>
          </p:nvSpPr>
          <p:spPr>
            <a:xfrm>
              <a:off x="8278161" y="1246313"/>
              <a:ext cx="216024" cy="424061"/>
            </a:xfrm>
            <a:prstGeom prst="parallelogram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/>
            <p:cNvSpPr/>
            <p:nvPr/>
          </p:nvSpPr>
          <p:spPr>
            <a:xfrm>
              <a:off x="7099329" y="1246313"/>
              <a:ext cx="1287403" cy="424061"/>
            </a:xfrm>
            <a:prstGeom prst="parallelogram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244278" y="1280378"/>
              <a:ext cx="101822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Yuanti SC" charset="-122"/>
                  <a:ea typeface="Yuanti SC" charset="-122"/>
                  <a:cs typeface="Yuanti SC" charset="-122"/>
                </a:rPr>
                <a:t>概     述</a:t>
              </a:r>
              <a:endParaRPr lang="en-US" sz="2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Yuanti SC" charset="-122"/>
                <a:ea typeface="Yuanti SC" charset="-122"/>
                <a:cs typeface="Yuanti SC" charset="-122"/>
              </a:endParaRPr>
            </a:p>
          </p:txBody>
        </p:sp>
      </p:grpSp>
      <p:sp>
        <p:nvSpPr>
          <p:cNvPr id="41" name="Rectangle 40"/>
          <p:cNvSpPr/>
          <p:nvPr/>
        </p:nvSpPr>
        <p:spPr>
          <a:xfrm>
            <a:off x="3491880" y="404664"/>
            <a:ext cx="51632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2">
                    <a:lumMod val="75000"/>
                  </a:schemeClr>
                </a:solidFill>
                <a:latin typeface="Yuanti SC" charset="-122"/>
                <a:ea typeface="Yuanti SC" charset="-122"/>
                <a:cs typeface="Yuanti SC" charset="-122"/>
              </a:rPr>
              <a:t>信号流图</a:t>
            </a:r>
          </a:p>
        </p:txBody>
      </p:sp>
      <p:pic>
        <p:nvPicPr>
          <p:cNvPr id="2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93295"/>
            <a:ext cx="1222442" cy="10680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364983-61CB-694B-AC8F-EDF33D602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077" y="1638797"/>
            <a:ext cx="7091513" cy="4554288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899592" y="1610915"/>
            <a:ext cx="6299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  <a:latin typeface="Yuanti SC" charset="-122"/>
                <a:ea typeface="Yuanti SC" charset="-122"/>
                <a:cs typeface="Yuanti SC" charset="-122"/>
              </a:rPr>
              <a:t>医疗</a:t>
            </a:r>
            <a:r>
              <a:rPr lang="zh-CN" altLang="en-US" sz="2000">
                <a:solidFill>
                  <a:schemeClr val="tx2">
                    <a:lumMod val="75000"/>
                  </a:schemeClr>
                </a:solidFill>
                <a:latin typeface="Yuanti SC" charset="-122"/>
                <a:ea typeface="Yuanti SC" charset="-122"/>
                <a:cs typeface="Yuanti SC" charset="-122"/>
              </a:rPr>
              <a:t>仪器的结构</a:t>
            </a:r>
            <a:endParaRPr lang="zh-CN" altLang="en-US" sz="2000" dirty="0">
              <a:solidFill>
                <a:schemeClr val="tx2">
                  <a:lumMod val="75000"/>
                </a:schemeClr>
              </a:solidFill>
              <a:latin typeface="Yuanti SC" charset="-122"/>
              <a:ea typeface="Yuanti SC" charset="-122"/>
              <a:cs typeface="Yuanti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1176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>
            <a:off x="1345103" y="915000"/>
            <a:ext cx="7309998" cy="1"/>
          </a:xfrm>
          <a:prstGeom prst="line">
            <a:avLst/>
          </a:prstGeom>
          <a:ln w="38100">
            <a:solidFill>
              <a:srgbClr val="196D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094261" y="977702"/>
            <a:ext cx="7560840" cy="3026"/>
          </a:xfrm>
          <a:prstGeom prst="line">
            <a:avLst/>
          </a:prstGeom>
          <a:ln w="9525">
            <a:solidFill>
              <a:srgbClr val="196D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1403648" y="417981"/>
            <a:ext cx="2088232" cy="440579"/>
            <a:chOff x="6732240" y="1239909"/>
            <a:chExt cx="2088232" cy="440579"/>
          </a:xfrm>
        </p:grpSpPr>
        <p:sp>
          <p:nvSpPr>
            <p:cNvPr id="30" name="Parallelogram 29"/>
            <p:cNvSpPr/>
            <p:nvPr/>
          </p:nvSpPr>
          <p:spPr>
            <a:xfrm>
              <a:off x="6732240" y="1246315"/>
              <a:ext cx="216024" cy="424061"/>
            </a:xfrm>
            <a:prstGeom prst="parallelogram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Parallelogram 30"/>
            <p:cNvSpPr/>
            <p:nvPr/>
          </p:nvSpPr>
          <p:spPr>
            <a:xfrm>
              <a:off x="8604448" y="1246315"/>
              <a:ext cx="216024" cy="424061"/>
            </a:xfrm>
            <a:prstGeom prst="parallelogram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/>
            <p:cNvSpPr/>
            <p:nvPr/>
          </p:nvSpPr>
          <p:spPr>
            <a:xfrm>
              <a:off x="6872865" y="1246315"/>
              <a:ext cx="216024" cy="424061"/>
            </a:xfrm>
            <a:prstGeom prst="parallelogram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/>
            <p:cNvSpPr/>
            <p:nvPr/>
          </p:nvSpPr>
          <p:spPr>
            <a:xfrm>
              <a:off x="8445808" y="1253015"/>
              <a:ext cx="216024" cy="424061"/>
            </a:xfrm>
            <a:prstGeom prst="parallelogram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Parallelogram 33"/>
            <p:cNvSpPr/>
            <p:nvPr/>
          </p:nvSpPr>
          <p:spPr>
            <a:xfrm>
              <a:off x="7028437" y="1239909"/>
              <a:ext cx="216024" cy="424061"/>
            </a:xfrm>
            <a:prstGeom prst="parallelogram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Parallelogram 34"/>
            <p:cNvSpPr/>
            <p:nvPr/>
          </p:nvSpPr>
          <p:spPr>
            <a:xfrm>
              <a:off x="8278161" y="1246313"/>
              <a:ext cx="216024" cy="424061"/>
            </a:xfrm>
            <a:prstGeom prst="parallelogram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/>
            <p:cNvSpPr/>
            <p:nvPr/>
          </p:nvSpPr>
          <p:spPr>
            <a:xfrm>
              <a:off x="7099329" y="1246313"/>
              <a:ext cx="1287403" cy="424061"/>
            </a:xfrm>
            <a:prstGeom prst="parallelogram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244278" y="1280378"/>
              <a:ext cx="101822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Yuanti SC" charset="-122"/>
                  <a:ea typeface="Yuanti SC" charset="-122"/>
                  <a:cs typeface="Yuanti SC" charset="-122"/>
                </a:rPr>
                <a:t>概     述</a:t>
              </a:r>
              <a:endParaRPr lang="en-US" sz="2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Yuanti SC" charset="-122"/>
                <a:ea typeface="Yuanti SC" charset="-122"/>
                <a:cs typeface="Yuanti SC" charset="-122"/>
              </a:endParaRPr>
            </a:p>
          </p:txBody>
        </p:sp>
      </p:grpSp>
      <p:sp>
        <p:nvSpPr>
          <p:cNvPr id="41" name="Rectangle 40"/>
          <p:cNvSpPr/>
          <p:nvPr/>
        </p:nvSpPr>
        <p:spPr>
          <a:xfrm>
            <a:off x="3491880" y="404664"/>
            <a:ext cx="51632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2">
                    <a:lumMod val="75000"/>
                  </a:schemeClr>
                </a:solidFill>
                <a:latin typeface="Yuanti SC" charset="-122"/>
                <a:ea typeface="Yuanti SC" charset="-122"/>
                <a:cs typeface="Yuanti SC" charset="-122"/>
              </a:rPr>
              <a:t>信号流图</a:t>
            </a:r>
          </a:p>
        </p:txBody>
      </p:sp>
      <p:pic>
        <p:nvPicPr>
          <p:cNvPr id="2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93295"/>
            <a:ext cx="1222442" cy="10680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712" y="1509904"/>
            <a:ext cx="6627776" cy="2927208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899592" y="1610915"/>
            <a:ext cx="6299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  <a:latin typeface="Yuanti SC" charset="-122"/>
                <a:ea typeface="Yuanti SC" charset="-122"/>
                <a:cs typeface="Yuanti SC" charset="-122"/>
              </a:rPr>
              <a:t>医疗</a:t>
            </a:r>
            <a:r>
              <a:rPr lang="zh-CN" altLang="en-US" sz="2000">
                <a:solidFill>
                  <a:schemeClr val="tx2">
                    <a:lumMod val="75000"/>
                  </a:schemeClr>
                </a:solidFill>
                <a:latin typeface="Yuanti SC" charset="-122"/>
                <a:ea typeface="Yuanti SC" charset="-122"/>
                <a:cs typeface="Yuanti SC" charset="-122"/>
              </a:rPr>
              <a:t>仪器的结构</a:t>
            </a:r>
            <a:endParaRPr lang="zh-CN" altLang="en-US" sz="2000" dirty="0">
              <a:solidFill>
                <a:schemeClr val="tx2">
                  <a:lumMod val="75000"/>
                </a:schemeClr>
              </a:solidFill>
              <a:latin typeface="Yuanti SC" charset="-122"/>
              <a:ea typeface="Yuanti SC" charset="-122"/>
              <a:cs typeface="Yuanti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7564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>
            <a:off x="1345103" y="915000"/>
            <a:ext cx="7309998" cy="1"/>
          </a:xfrm>
          <a:prstGeom prst="line">
            <a:avLst/>
          </a:prstGeom>
          <a:ln w="38100">
            <a:solidFill>
              <a:srgbClr val="196D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094261" y="977702"/>
            <a:ext cx="7560840" cy="3026"/>
          </a:xfrm>
          <a:prstGeom prst="line">
            <a:avLst/>
          </a:prstGeom>
          <a:ln w="9525">
            <a:solidFill>
              <a:srgbClr val="196D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1403648" y="417981"/>
            <a:ext cx="2088232" cy="440579"/>
            <a:chOff x="6732240" y="1239909"/>
            <a:chExt cx="2088232" cy="440579"/>
          </a:xfrm>
        </p:grpSpPr>
        <p:sp>
          <p:nvSpPr>
            <p:cNvPr id="30" name="Parallelogram 29"/>
            <p:cNvSpPr/>
            <p:nvPr/>
          </p:nvSpPr>
          <p:spPr>
            <a:xfrm>
              <a:off x="6732240" y="1246315"/>
              <a:ext cx="216024" cy="424061"/>
            </a:xfrm>
            <a:prstGeom prst="parallelogram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Parallelogram 30"/>
            <p:cNvSpPr/>
            <p:nvPr/>
          </p:nvSpPr>
          <p:spPr>
            <a:xfrm>
              <a:off x="8604448" y="1246315"/>
              <a:ext cx="216024" cy="424061"/>
            </a:xfrm>
            <a:prstGeom prst="parallelogram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/>
            <p:cNvSpPr/>
            <p:nvPr/>
          </p:nvSpPr>
          <p:spPr>
            <a:xfrm>
              <a:off x="6872865" y="1246315"/>
              <a:ext cx="216024" cy="424061"/>
            </a:xfrm>
            <a:prstGeom prst="parallelogram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/>
            <p:cNvSpPr/>
            <p:nvPr/>
          </p:nvSpPr>
          <p:spPr>
            <a:xfrm>
              <a:off x="8445808" y="1253015"/>
              <a:ext cx="216024" cy="424061"/>
            </a:xfrm>
            <a:prstGeom prst="parallelogram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Parallelogram 33"/>
            <p:cNvSpPr/>
            <p:nvPr/>
          </p:nvSpPr>
          <p:spPr>
            <a:xfrm>
              <a:off x="7028437" y="1239909"/>
              <a:ext cx="216024" cy="424061"/>
            </a:xfrm>
            <a:prstGeom prst="parallelogram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Parallelogram 34"/>
            <p:cNvSpPr/>
            <p:nvPr/>
          </p:nvSpPr>
          <p:spPr>
            <a:xfrm>
              <a:off x="8278161" y="1246313"/>
              <a:ext cx="216024" cy="424061"/>
            </a:xfrm>
            <a:prstGeom prst="parallelogram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/>
            <p:cNvSpPr/>
            <p:nvPr/>
          </p:nvSpPr>
          <p:spPr>
            <a:xfrm>
              <a:off x="7099329" y="1246313"/>
              <a:ext cx="1287403" cy="424061"/>
            </a:xfrm>
            <a:prstGeom prst="parallelogram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244278" y="1280378"/>
              <a:ext cx="101822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Yuanti SC" charset="-122"/>
                  <a:ea typeface="Yuanti SC" charset="-122"/>
                  <a:cs typeface="Yuanti SC" charset="-122"/>
                </a:rPr>
                <a:t>概     述</a:t>
              </a:r>
              <a:endParaRPr lang="en-US" sz="2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Yuanti SC" charset="-122"/>
                <a:ea typeface="Yuanti SC" charset="-122"/>
                <a:cs typeface="Yuanti SC" charset="-122"/>
              </a:endParaRPr>
            </a:p>
          </p:txBody>
        </p:sp>
      </p:grpSp>
      <p:sp>
        <p:nvSpPr>
          <p:cNvPr id="41" name="Rectangle 40"/>
          <p:cNvSpPr/>
          <p:nvPr/>
        </p:nvSpPr>
        <p:spPr>
          <a:xfrm>
            <a:off x="3491880" y="404664"/>
            <a:ext cx="51632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2">
                    <a:lumMod val="75000"/>
                  </a:schemeClr>
                </a:solidFill>
                <a:latin typeface="Yuanti SC" charset="-122"/>
                <a:ea typeface="Yuanti SC" charset="-122"/>
                <a:cs typeface="Yuanti SC" charset="-122"/>
              </a:rPr>
              <a:t>信号流图</a:t>
            </a:r>
          </a:p>
        </p:txBody>
      </p:sp>
      <p:sp>
        <p:nvSpPr>
          <p:cNvPr id="45" name="Parallelogram 44"/>
          <p:cNvSpPr/>
          <p:nvPr/>
        </p:nvSpPr>
        <p:spPr>
          <a:xfrm>
            <a:off x="899592" y="5120898"/>
            <a:ext cx="245606" cy="184666"/>
          </a:xfrm>
          <a:prstGeom prst="parallelogram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93295"/>
            <a:ext cx="1222442" cy="1068061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145903" y="5013176"/>
            <a:ext cx="2129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  <a:latin typeface="Yuanti SC" charset="-122"/>
                <a:ea typeface="Yuanti SC" charset="-122"/>
                <a:cs typeface="Yuanti SC" charset="-122"/>
              </a:rPr>
              <a:t>信号流图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164288" y="5013176"/>
            <a:ext cx="5031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  <a:latin typeface="Yuanti SC" charset="-122"/>
                <a:ea typeface="Yuanti SC" charset="-122"/>
                <a:cs typeface="Yuanti SC" charset="-122"/>
              </a:rPr>
              <a:t>课后作业</a:t>
            </a:r>
          </a:p>
        </p:txBody>
      </p:sp>
      <p:sp>
        <p:nvSpPr>
          <p:cNvPr id="51" name="Parallelogram 50"/>
          <p:cNvSpPr/>
          <p:nvPr/>
        </p:nvSpPr>
        <p:spPr>
          <a:xfrm>
            <a:off x="6907143" y="5120898"/>
            <a:ext cx="245606" cy="184666"/>
          </a:xfrm>
          <a:prstGeom prst="parallelogram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495779" y="5474184"/>
            <a:ext cx="1780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00CC"/>
                </a:solidFill>
                <a:latin typeface="Yuanti SC" charset="-122"/>
                <a:ea typeface="Yuanti SC" charset="-122"/>
                <a:cs typeface="Yuanti SC" charset="-122"/>
              </a:rPr>
              <a:t>基本性质</a:t>
            </a:r>
          </a:p>
        </p:txBody>
      </p:sp>
      <p:sp>
        <p:nvSpPr>
          <p:cNvPr id="39" name="Parallelogram 38"/>
          <p:cNvSpPr/>
          <p:nvPr/>
        </p:nvSpPr>
        <p:spPr>
          <a:xfrm>
            <a:off x="1238633" y="6057891"/>
            <a:ext cx="245606" cy="184666"/>
          </a:xfrm>
          <a:prstGeom prst="parallelogram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484239" y="5946318"/>
            <a:ext cx="1357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0000CC"/>
                </a:solidFill>
                <a:latin typeface="Yuanti SC" charset="-122"/>
                <a:ea typeface="Yuanti SC" charset="-122"/>
                <a:cs typeface="Yuanti SC" charset="-122"/>
              </a:rPr>
              <a:t>名词术语</a:t>
            </a:r>
            <a:endParaRPr lang="zh-CN" altLang="en-US" sz="2000" dirty="0">
              <a:solidFill>
                <a:srgbClr val="0000CC"/>
              </a:solidFill>
              <a:latin typeface="Yuanti SC" charset="-122"/>
              <a:ea typeface="Yuanti SC" charset="-122"/>
              <a:cs typeface="Yuanti SC" charset="-122"/>
            </a:endParaRPr>
          </a:p>
        </p:txBody>
      </p:sp>
      <p:sp>
        <p:nvSpPr>
          <p:cNvPr id="52" name="Parallelogram 51"/>
          <p:cNvSpPr/>
          <p:nvPr/>
        </p:nvSpPr>
        <p:spPr>
          <a:xfrm>
            <a:off x="1238633" y="5580780"/>
            <a:ext cx="245606" cy="184666"/>
          </a:xfrm>
          <a:prstGeom prst="parallelogram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712" y="1509904"/>
            <a:ext cx="6627776" cy="2927208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899592" y="1610915"/>
            <a:ext cx="6299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  <a:latin typeface="Yuanti SC" charset="-122"/>
                <a:ea typeface="Yuanti SC" charset="-122"/>
                <a:cs typeface="Yuanti SC" charset="-122"/>
              </a:rPr>
              <a:t>医疗</a:t>
            </a:r>
            <a:r>
              <a:rPr lang="zh-CN" altLang="en-US" sz="2000">
                <a:solidFill>
                  <a:schemeClr val="tx2">
                    <a:lumMod val="75000"/>
                  </a:schemeClr>
                </a:solidFill>
                <a:latin typeface="Yuanti SC" charset="-122"/>
                <a:ea typeface="Yuanti SC" charset="-122"/>
                <a:cs typeface="Yuanti SC" charset="-122"/>
              </a:rPr>
              <a:t>仪器的结构</a:t>
            </a:r>
            <a:endParaRPr lang="zh-CN" altLang="en-US" sz="2000" dirty="0">
              <a:solidFill>
                <a:schemeClr val="tx2">
                  <a:lumMod val="75000"/>
                </a:schemeClr>
              </a:solidFill>
              <a:latin typeface="Yuanti SC" charset="-122"/>
              <a:ea typeface="Yuanti SC" charset="-122"/>
              <a:cs typeface="Yuanti SC" charset="-122"/>
            </a:endParaRPr>
          </a:p>
        </p:txBody>
      </p:sp>
      <p:sp>
        <p:nvSpPr>
          <p:cNvPr id="54" name="Parallelogram 53"/>
          <p:cNvSpPr/>
          <p:nvPr/>
        </p:nvSpPr>
        <p:spPr>
          <a:xfrm>
            <a:off x="3699321" y="5120898"/>
            <a:ext cx="245606" cy="184666"/>
          </a:xfrm>
          <a:prstGeom prst="parallelogram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945632" y="5013176"/>
            <a:ext cx="2129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  <a:latin typeface="Yuanti SC" charset="-122"/>
                <a:ea typeface="Yuanti SC" charset="-122"/>
                <a:cs typeface="Yuanti SC" charset="-122"/>
              </a:rPr>
              <a:t>梅森增益公式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295508" y="5474184"/>
            <a:ext cx="1780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00CC"/>
                </a:solidFill>
                <a:latin typeface="Yuanti SC" charset="-122"/>
                <a:ea typeface="Yuanti SC" charset="-122"/>
                <a:cs typeface="Yuanti SC" charset="-122"/>
              </a:rPr>
              <a:t>传递函数求解</a:t>
            </a:r>
          </a:p>
        </p:txBody>
      </p:sp>
      <p:sp>
        <p:nvSpPr>
          <p:cNvPr id="57" name="Parallelogram 56"/>
          <p:cNvSpPr/>
          <p:nvPr/>
        </p:nvSpPr>
        <p:spPr>
          <a:xfrm>
            <a:off x="4038362" y="6057891"/>
            <a:ext cx="245606" cy="184666"/>
          </a:xfrm>
          <a:prstGeom prst="parallelogram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4283968" y="5946318"/>
            <a:ext cx="1357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00CC"/>
                </a:solidFill>
                <a:latin typeface="Yuanti SC" charset="-122"/>
                <a:ea typeface="Yuanti SC" charset="-122"/>
                <a:cs typeface="Yuanti SC" charset="-122"/>
              </a:rPr>
              <a:t>例子</a:t>
            </a:r>
          </a:p>
        </p:txBody>
      </p:sp>
      <p:sp>
        <p:nvSpPr>
          <p:cNvPr id="59" name="Parallelogram 58"/>
          <p:cNvSpPr/>
          <p:nvPr/>
        </p:nvSpPr>
        <p:spPr>
          <a:xfrm>
            <a:off x="4038362" y="5580780"/>
            <a:ext cx="245606" cy="184666"/>
          </a:xfrm>
          <a:prstGeom prst="parallelogram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80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>
            <a:off x="1345103" y="915000"/>
            <a:ext cx="7309998" cy="1"/>
          </a:xfrm>
          <a:prstGeom prst="line">
            <a:avLst/>
          </a:prstGeom>
          <a:ln w="38100">
            <a:solidFill>
              <a:srgbClr val="196D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094261" y="977702"/>
            <a:ext cx="7560840" cy="3026"/>
          </a:xfrm>
          <a:prstGeom prst="line">
            <a:avLst/>
          </a:prstGeom>
          <a:ln w="9525">
            <a:solidFill>
              <a:srgbClr val="196D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403648" y="404664"/>
            <a:ext cx="51632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2">
                    <a:lumMod val="75000"/>
                  </a:schemeClr>
                </a:solidFill>
                <a:latin typeface="Yuanti SC" charset="-122"/>
                <a:ea typeface="Yuanti SC" charset="-122"/>
                <a:cs typeface="Yuanti SC" charset="-122"/>
              </a:rPr>
              <a:t>信号流图简介</a:t>
            </a:r>
          </a:p>
        </p:txBody>
      </p:sp>
      <p:pic>
        <p:nvPicPr>
          <p:cNvPr id="2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93295"/>
            <a:ext cx="1222442" cy="106806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827584" y="1350626"/>
            <a:ext cx="79208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信号流图：</a:t>
            </a:r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由</a:t>
            </a:r>
            <a:r>
              <a:rPr lang="zh-CN" altLang="en-US" sz="2000" b="1" dirty="0">
                <a:solidFill>
                  <a:srgbClr val="C00000"/>
                </a:solidFill>
                <a:latin typeface="Kaiti SC" charset="-122"/>
                <a:ea typeface="Kaiti SC" charset="-122"/>
                <a:cs typeface="Kaiti SC" charset="-122"/>
              </a:rPr>
              <a:t>节点</a:t>
            </a:r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和</a:t>
            </a:r>
            <a:r>
              <a:rPr lang="zh-CN" altLang="en-US" sz="2000" b="1" dirty="0">
                <a:solidFill>
                  <a:srgbClr val="C00000"/>
                </a:solidFill>
                <a:latin typeface="Kaiti SC" charset="-122"/>
                <a:ea typeface="Kaiti SC" charset="-122"/>
                <a:cs typeface="Kaiti SC" charset="-122"/>
              </a:rPr>
              <a:t>支路</a:t>
            </a:r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组成的一种信号传递网络。</a:t>
            </a:r>
          </a:p>
          <a:p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                    起源于梅森利用图示法以描述一个或一组线性代数方程式。</a:t>
            </a:r>
          </a:p>
        </p:txBody>
      </p:sp>
      <p:sp>
        <p:nvSpPr>
          <p:cNvPr id="4" name="Rectangle 3"/>
          <p:cNvSpPr/>
          <p:nvPr/>
        </p:nvSpPr>
        <p:spPr>
          <a:xfrm>
            <a:off x="1403648" y="249413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例：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518143" y="2916305"/>
            <a:ext cx="72008" cy="72008"/>
          </a:xfrm>
          <a:prstGeom prst="ellipse">
            <a:avLst/>
          </a:prstGeom>
          <a:noFill/>
          <a:ln>
            <a:solidFill>
              <a:srgbClr val="0127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670271" y="2916305"/>
            <a:ext cx="72008" cy="72008"/>
          </a:xfrm>
          <a:prstGeom prst="ellipse">
            <a:avLst/>
          </a:prstGeom>
          <a:noFill/>
          <a:ln>
            <a:solidFill>
              <a:srgbClr val="0127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6" idx="6"/>
            <a:endCxn id="27" idx="2"/>
          </p:cNvCxnSpPr>
          <p:nvPr/>
        </p:nvCxnSpPr>
        <p:spPr>
          <a:xfrm>
            <a:off x="2590151" y="2952309"/>
            <a:ext cx="1080120" cy="0"/>
          </a:xfrm>
          <a:prstGeom prst="straightConnector1">
            <a:avLst/>
          </a:prstGeom>
          <a:ln w="19050">
            <a:solidFill>
              <a:srgbClr val="01275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420937" y="3056815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chemeClr val="tx2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I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537061" y="3056815"/>
            <a:ext cx="34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U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955323" y="2564975"/>
            <a:ext cx="34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Z</a:t>
            </a:r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5004048" y="2916305"/>
            <a:ext cx="72008" cy="72008"/>
          </a:xfrm>
          <a:prstGeom prst="ellipse">
            <a:avLst/>
          </a:prstGeom>
          <a:noFill/>
          <a:ln>
            <a:solidFill>
              <a:srgbClr val="0127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156176" y="2916305"/>
            <a:ext cx="72008" cy="72008"/>
          </a:xfrm>
          <a:prstGeom prst="ellipse">
            <a:avLst/>
          </a:prstGeom>
          <a:noFill/>
          <a:ln>
            <a:solidFill>
              <a:srgbClr val="0127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475885" y="2373256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chemeClr val="tx2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I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443889" y="3347700"/>
            <a:ext cx="34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U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5435653" y="3024317"/>
            <a:ext cx="34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Z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19672" y="2880301"/>
            <a:ext cx="581738" cy="144016"/>
          </a:xfrm>
          <a:prstGeom prst="rect">
            <a:avLst/>
          </a:prstGeom>
          <a:noFill/>
          <a:ln>
            <a:solidFill>
              <a:srgbClr val="0127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stCxn id="32" idx="6"/>
            <a:endCxn id="11" idx="1"/>
          </p:cNvCxnSpPr>
          <p:nvPr/>
        </p:nvCxnSpPr>
        <p:spPr>
          <a:xfrm>
            <a:off x="5076056" y="2952309"/>
            <a:ext cx="243616" cy="0"/>
          </a:xfrm>
          <a:prstGeom prst="line">
            <a:avLst/>
          </a:prstGeom>
          <a:ln w="28575">
            <a:solidFill>
              <a:srgbClr val="0127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912560" y="2952309"/>
            <a:ext cx="243616" cy="0"/>
          </a:xfrm>
          <a:prstGeom prst="line">
            <a:avLst/>
          </a:prstGeom>
          <a:ln w="28575">
            <a:solidFill>
              <a:srgbClr val="0127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324995" y="2742588"/>
            <a:ext cx="587565" cy="0"/>
          </a:xfrm>
          <a:prstGeom prst="straightConnector1">
            <a:avLst/>
          </a:prstGeom>
          <a:ln w="19050">
            <a:solidFill>
              <a:srgbClr val="01275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32" idx="4"/>
          </p:cNvCxnSpPr>
          <p:nvPr/>
        </p:nvCxnSpPr>
        <p:spPr>
          <a:xfrm>
            <a:off x="5040052" y="2988313"/>
            <a:ext cx="0" cy="728719"/>
          </a:xfrm>
          <a:prstGeom prst="line">
            <a:avLst/>
          </a:prstGeom>
          <a:ln w="28575">
            <a:solidFill>
              <a:srgbClr val="01275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192180" y="2988313"/>
            <a:ext cx="0" cy="728719"/>
          </a:xfrm>
          <a:prstGeom prst="line">
            <a:avLst/>
          </a:prstGeom>
          <a:ln w="28575">
            <a:solidFill>
              <a:srgbClr val="01275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6" idx="3"/>
          </p:cNvCxnSpPr>
          <p:nvPr/>
        </p:nvCxnSpPr>
        <p:spPr>
          <a:xfrm>
            <a:off x="5793665" y="3532366"/>
            <a:ext cx="398515" cy="0"/>
          </a:xfrm>
          <a:prstGeom prst="straightConnector1">
            <a:avLst/>
          </a:prstGeom>
          <a:ln w="19050">
            <a:solidFill>
              <a:srgbClr val="01275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36" idx="1"/>
          </p:cNvCxnSpPr>
          <p:nvPr/>
        </p:nvCxnSpPr>
        <p:spPr>
          <a:xfrm flipH="1">
            <a:off x="5055749" y="3532366"/>
            <a:ext cx="388140" cy="0"/>
          </a:xfrm>
          <a:prstGeom prst="straightConnector1">
            <a:avLst/>
          </a:prstGeom>
          <a:ln w="19050">
            <a:solidFill>
              <a:srgbClr val="01275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2674797" y="3347700"/>
            <a:ext cx="910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U</a:t>
            </a: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 </a:t>
            </a:r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=</a:t>
            </a: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 </a:t>
            </a:r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I</a:t>
            </a: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 </a:t>
            </a:r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052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>
            <a:off x="1345103" y="915000"/>
            <a:ext cx="7309998" cy="1"/>
          </a:xfrm>
          <a:prstGeom prst="line">
            <a:avLst/>
          </a:prstGeom>
          <a:ln w="38100">
            <a:solidFill>
              <a:srgbClr val="196D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094261" y="977702"/>
            <a:ext cx="7560840" cy="3026"/>
          </a:xfrm>
          <a:prstGeom prst="line">
            <a:avLst/>
          </a:prstGeom>
          <a:ln w="9525">
            <a:solidFill>
              <a:srgbClr val="196D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403648" y="404664"/>
            <a:ext cx="51632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2">
                    <a:lumMod val="75000"/>
                  </a:schemeClr>
                </a:solidFill>
                <a:latin typeface="Yuanti SC" charset="-122"/>
                <a:ea typeface="Yuanti SC" charset="-122"/>
                <a:cs typeface="Yuanti SC" charset="-122"/>
              </a:rPr>
              <a:t>信号流图简介</a:t>
            </a:r>
          </a:p>
        </p:txBody>
      </p:sp>
      <p:pic>
        <p:nvPicPr>
          <p:cNvPr id="2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93295"/>
            <a:ext cx="1222442" cy="106806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827584" y="1350626"/>
            <a:ext cx="79208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信号流图：</a:t>
            </a:r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由</a:t>
            </a:r>
            <a:r>
              <a:rPr lang="zh-CN" altLang="en-US" sz="2000" b="1" dirty="0">
                <a:solidFill>
                  <a:srgbClr val="C00000"/>
                </a:solidFill>
                <a:latin typeface="Kaiti SC" charset="-122"/>
                <a:ea typeface="Kaiti SC" charset="-122"/>
                <a:cs typeface="Kaiti SC" charset="-122"/>
              </a:rPr>
              <a:t>节点</a:t>
            </a:r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和</a:t>
            </a:r>
            <a:r>
              <a:rPr lang="zh-CN" altLang="en-US" sz="2000" b="1" dirty="0">
                <a:solidFill>
                  <a:srgbClr val="C00000"/>
                </a:solidFill>
                <a:latin typeface="Kaiti SC" charset="-122"/>
                <a:ea typeface="Kaiti SC" charset="-122"/>
                <a:cs typeface="Kaiti SC" charset="-122"/>
              </a:rPr>
              <a:t>支路</a:t>
            </a:r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组成的一种信号传递网络。</a:t>
            </a:r>
          </a:p>
          <a:p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                    起源于梅森利用图示法以描述一个或一组线性代数方程式。</a:t>
            </a:r>
          </a:p>
        </p:txBody>
      </p:sp>
      <p:sp>
        <p:nvSpPr>
          <p:cNvPr id="4" name="Rectangle 3"/>
          <p:cNvSpPr/>
          <p:nvPr/>
        </p:nvSpPr>
        <p:spPr>
          <a:xfrm>
            <a:off x="1403648" y="249413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例：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683" y="2132856"/>
            <a:ext cx="4926682" cy="2083094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1403647" y="4191910"/>
            <a:ext cx="14401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描述</a:t>
            </a:r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6</a:t>
            </a: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个变量因果关系的一组代数方程式：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20" y="4160974"/>
            <a:ext cx="2160240" cy="240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31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>
            <a:off x="1345103" y="915000"/>
            <a:ext cx="7309998" cy="1"/>
          </a:xfrm>
          <a:prstGeom prst="line">
            <a:avLst/>
          </a:prstGeom>
          <a:ln w="38100">
            <a:solidFill>
              <a:srgbClr val="196D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094261" y="977702"/>
            <a:ext cx="7560840" cy="3026"/>
          </a:xfrm>
          <a:prstGeom prst="line">
            <a:avLst/>
          </a:prstGeom>
          <a:ln w="9525">
            <a:solidFill>
              <a:srgbClr val="196D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403648" y="404664"/>
            <a:ext cx="51632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2">
                    <a:lumMod val="75000"/>
                  </a:schemeClr>
                </a:solidFill>
                <a:latin typeface="Yuanti SC" charset="-122"/>
                <a:ea typeface="Yuanti SC" charset="-122"/>
                <a:cs typeface="Yuanti SC" charset="-122"/>
              </a:rPr>
              <a:t>信号流图的基本性质</a:t>
            </a:r>
          </a:p>
        </p:txBody>
      </p:sp>
      <p:pic>
        <p:nvPicPr>
          <p:cNvPr id="2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93295"/>
            <a:ext cx="1222442" cy="106806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827584" y="1350626"/>
            <a:ext cx="7920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基本性质     </a:t>
            </a:r>
            <a:r>
              <a:rPr lang="en-US" altLang="zh-CN" sz="2000" b="1" dirty="0">
                <a:solidFill>
                  <a:schemeClr val="tx2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1</a:t>
            </a:r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、节点表示系统变量；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4544492"/>
            <a:ext cx="5489538" cy="232108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23728" y="1750736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 </a:t>
            </a:r>
            <a:r>
              <a:rPr lang="en-US" altLang="zh-CN" sz="2000" b="1" dirty="0">
                <a:solidFill>
                  <a:schemeClr val="tx2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2</a:t>
            </a:r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、支路相当于乘法器</a:t>
            </a: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；</a:t>
            </a:r>
          </a:p>
        </p:txBody>
      </p:sp>
      <p:sp>
        <p:nvSpPr>
          <p:cNvPr id="6" name="Rectangle 5"/>
          <p:cNvSpPr/>
          <p:nvPr/>
        </p:nvSpPr>
        <p:spPr>
          <a:xfrm>
            <a:off x="2123728" y="2132856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 </a:t>
            </a:r>
            <a:r>
              <a:rPr lang="en-US" altLang="zh-CN" sz="2000" b="1" dirty="0">
                <a:solidFill>
                  <a:schemeClr val="tx2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3</a:t>
            </a:r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、信号沿支路单向传递（因果关系）；</a:t>
            </a:r>
          </a:p>
        </p:txBody>
      </p:sp>
      <p:sp>
        <p:nvSpPr>
          <p:cNvPr id="7" name="Rectangle 6"/>
          <p:cNvSpPr/>
          <p:nvPr/>
        </p:nvSpPr>
        <p:spPr>
          <a:xfrm>
            <a:off x="2123728" y="2531580"/>
            <a:ext cx="37032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 </a:t>
            </a:r>
            <a:r>
              <a:rPr lang="en-US" altLang="zh-CN" sz="2000" b="1" dirty="0">
                <a:solidFill>
                  <a:schemeClr val="tx2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4</a:t>
            </a:r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、给定系统信号流图非唯一。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46717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>
            <a:off x="1345103" y="915000"/>
            <a:ext cx="7309998" cy="1"/>
          </a:xfrm>
          <a:prstGeom prst="line">
            <a:avLst/>
          </a:prstGeom>
          <a:ln w="38100">
            <a:solidFill>
              <a:srgbClr val="196D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094261" y="977702"/>
            <a:ext cx="7560840" cy="3026"/>
          </a:xfrm>
          <a:prstGeom prst="line">
            <a:avLst/>
          </a:prstGeom>
          <a:ln w="9525">
            <a:solidFill>
              <a:srgbClr val="196D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403648" y="404664"/>
            <a:ext cx="51632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2">
                    <a:lumMod val="75000"/>
                  </a:schemeClr>
                </a:solidFill>
                <a:latin typeface="Yuanti SC" charset="-122"/>
                <a:ea typeface="Yuanti SC" charset="-122"/>
                <a:cs typeface="Yuanti SC" charset="-122"/>
              </a:rPr>
              <a:t>信号流图常用的名词术语</a:t>
            </a:r>
          </a:p>
        </p:txBody>
      </p:sp>
      <p:pic>
        <p:nvPicPr>
          <p:cNvPr id="2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93295"/>
            <a:ext cx="1222442" cy="106806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827584" y="1350626"/>
            <a:ext cx="7920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名词术语</a:t>
            </a:r>
            <a:endParaRPr lang="zh-CN" altLang="en-US" sz="2000" b="1" dirty="0">
              <a:solidFill>
                <a:schemeClr val="tx2">
                  <a:lumMod val="75000"/>
                </a:schemeClr>
              </a:solidFill>
              <a:latin typeface="Kaiti SC" charset="-122"/>
              <a:ea typeface="Kaiti SC" charset="-122"/>
              <a:cs typeface="Kaiti SC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4666276"/>
            <a:ext cx="5201506" cy="219929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87916" y="1777441"/>
            <a:ext cx="16838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 </a:t>
            </a:r>
            <a:r>
              <a:rPr lang="en-US" altLang="zh-CN" sz="2000" b="1" dirty="0">
                <a:solidFill>
                  <a:schemeClr val="tx2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1</a:t>
            </a:r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、源节点；</a:t>
            </a:r>
          </a:p>
          <a:p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          </a:t>
            </a:r>
            <a:endParaRPr lang="zh-CN" altLang="en-US" b="1" dirty="0">
              <a:solidFill>
                <a:schemeClr val="tx2">
                  <a:lumMod val="75000"/>
                </a:schemeClr>
              </a:solidFill>
              <a:latin typeface="Kaiti SC" charset="-122"/>
              <a:ea typeface="Kaiti SC" charset="-122"/>
              <a:cs typeface="Kaiti SC" charset="-122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613742" y="1777441"/>
            <a:ext cx="16838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 </a:t>
            </a:r>
            <a:r>
              <a:rPr lang="en-US" altLang="zh-CN" sz="2000" b="1" dirty="0">
                <a:solidFill>
                  <a:schemeClr val="tx2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2</a:t>
            </a:r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、阱节点； </a:t>
            </a:r>
            <a:endParaRPr lang="zh-CN" altLang="en-US" b="1" dirty="0">
              <a:solidFill>
                <a:schemeClr val="tx2">
                  <a:lumMod val="75000"/>
                </a:schemeClr>
              </a:solidFill>
              <a:latin typeface="Kaiti SC" charset="-122"/>
              <a:ea typeface="Kaiti SC" charset="-122"/>
              <a:cs typeface="Kaiti SC" charset="-122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200484" y="1777441"/>
            <a:ext cx="16838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3</a:t>
            </a:r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、混合节点； </a:t>
            </a:r>
            <a:endParaRPr lang="zh-CN" altLang="en-US" b="1" dirty="0">
              <a:solidFill>
                <a:schemeClr val="tx2">
                  <a:lumMod val="75000"/>
                </a:schemeClr>
              </a:solidFill>
              <a:latin typeface="Kaiti SC" charset="-122"/>
              <a:ea typeface="Kaiti SC" charset="-122"/>
              <a:cs typeface="Kaiti SC" charset="-122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65762" y="2520495"/>
            <a:ext cx="16838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>
                <a:solidFill>
                  <a:schemeClr val="tx2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 </a:t>
            </a:r>
            <a:r>
              <a:rPr lang="en-US" altLang="zh-CN" sz="2000" b="1" dirty="0">
                <a:solidFill>
                  <a:schemeClr val="tx2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4</a:t>
            </a:r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、前向通路；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65762" y="3314854"/>
            <a:ext cx="16838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 </a:t>
            </a:r>
            <a:r>
              <a:rPr lang="en-US" altLang="zh-CN" sz="2000" b="1" dirty="0">
                <a:solidFill>
                  <a:schemeClr val="tx2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5</a:t>
            </a:r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、回路；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80566" y="4109213"/>
            <a:ext cx="20512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 </a:t>
            </a:r>
            <a:r>
              <a:rPr lang="en-US" altLang="zh-CN" sz="2000" b="1" dirty="0">
                <a:solidFill>
                  <a:schemeClr val="tx2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6</a:t>
            </a:r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、不接触回路；</a:t>
            </a:r>
          </a:p>
        </p:txBody>
      </p:sp>
    </p:spTree>
    <p:extLst>
      <p:ext uri="{BB962C8B-B14F-4D97-AF65-F5344CB8AC3E}">
        <p14:creationId xmlns:p14="http://schemas.microsoft.com/office/powerpoint/2010/main" val="1707989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>
            <a:off x="1345103" y="915000"/>
            <a:ext cx="7309998" cy="1"/>
          </a:xfrm>
          <a:prstGeom prst="line">
            <a:avLst/>
          </a:prstGeom>
          <a:ln w="38100">
            <a:solidFill>
              <a:srgbClr val="196D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094261" y="977702"/>
            <a:ext cx="7560840" cy="3026"/>
          </a:xfrm>
          <a:prstGeom prst="line">
            <a:avLst/>
          </a:prstGeom>
          <a:ln w="9525">
            <a:solidFill>
              <a:srgbClr val="196D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403648" y="404664"/>
            <a:ext cx="51632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2">
                    <a:lumMod val="75000"/>
                  </a:schemeClr>
                </a:solidFill>
                <a:latin typeface="Yuanti SC" charset="-122"/>
                <a:ea typeface="Yuanti SC" charset="-122"/>
                <a:cs typeface="Yuanti SC" charset="-122"/>
              </a:rPr>
              <a:t>梅森增益公式 </a:t>
            </a:r>
            <a:r>
              <a:rPr lang="mr-IN" altLang="zh-CN" sz="2400" dirty="0">
                <a:solidFill>
                  <a:schemeClr val="tx2">
                    <a:lumMod val="75000"/>
                  </a:schemeClr>
                </a:solidFill>
                <a:latin typeface="Yuanti SC" charset="-122"/>
                <a:ea typeface="Yuanti SC" charset="-122"/>
                <a:cs typeface="Yuanti SC" charset="-122"/>
              </a:rPr>
              <a:t>–</a:t>
            </a:r>
            <a:r>
              <a:rPr lang="zh-CN" altLang="en-US" sz="2400" dirty="0">
                <a:solidFill>
                  <a:schemeClr val="tx2">
                    <a:lumMod val="75000"/>
                  </a:schemeClr>
                </a:solidFill>
                <a:latin typeface="Yuanti SC" charset="-122"/>
                <a:ea typeface="Yuanti SC" charset="-122"/>
                <a:cs typeface="Yuanti SC" charset="-122"/>
              </a:rPr>
              <a:t> 传递函数</a:t>
            </a:r>
          </a:p>
        </p:txBody>
      </p:sp>
      <p:pic>
        <p:nvPicPr>
          <p:cNvPr id="2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93295"/>
            <a:ext cx="1222442" cy="106806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827584" y="1350626"/>
            <a:ext cx="7920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1275F"/>
                </a:solidFill>
                <a:latin typeface="Kaiti SC" charset="-122"/>
                <a:ea typeface="Kaiti SC" charset="-122"/>
                <a:cs typeface="Kaiti SC" charset="-122"/>
              </a:rPr>
              <a:t>根据</a:t>
            </a: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梅森增益公式</a:t>
            </a:r>
            <a:r>
              <a:rPr lang="zh-CN" altLang="en-US" sz="2000" b="1" dirty="0">
                <a:solidFill>
                  <a:srgbClr val="01275F"/>
                </a:solidFill>
                <a:latin typeface="Kaiti SC" charset="-122"/>
                <a:ea typeface="Kaiti SC" charset="-122"/>
                <a:cs typeface="Kaiti SC" charset="-122"/>
              </a:rPr>
              <a:t>，一信号流图对应</a:t>
            </a: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系统的传递函数</a:t>
            </a:r>
            <a:r>
              <a:rPr lang="zh-CN" altLang="en-US" sz="2000" b="1" dirty="0">
                <a:solidFill>
                  <a:srgbClr val="01275F"/>
                </a:solidFill>
                <a:latin typeface="Kaiti SC" charset="-122"/>
                <a:ea typeface="Kaiti SC" charset="-122"/>
                <a:cs typeface="Kaiti SC" charset="-122"/>
              </a:rPr>
              <a:t>为：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1799408"/>
            <a:ext cx="1440766" cy="9760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27584" y="3051516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1275F"/>
                </a:solidFill>
                <a:latin typeface="Kaiti SC" charset="-122"/>
                <a:ea typeface="Kaiti SC" charset="-122"/>
                <a:cs typeface="Kaiti SC" charset="-122"/>
              </a:rPr>
              <a:t>其中，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分子部分</a:t>
            </a:r>
            <a:r>
              <a:rPr lang="zh-CN" altLang="en-US" b="1" dirty="0">
                <a:solidFill>
                  <a:srgbClr val="01275F"/>
                </a:solidFill>
                <a:latin typeface="Kaiti SC" charset="-122"/>
                <a:ea typeface="Kaiti SC" charset="-122"/>
                <a:cs typeface="Kaiti SC" charset="-122"/>
              </a:rPr>
              <a:t>：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552" y="3059529"/>
            <a:ext cx="316576" cy="38963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404771" y="3081677"/>
            <a:ext cx="3305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1275F"/>
                </a:solidFill>
                <a:latin typeface="Kaiti SC" charset="-122"/>
                <a:ea typeface="Kaiti SC" charset="-122"/>
                <a:cs typeface="Kaiti SC" charset="-122"/>
              </a:rPr>
              <a:t>表示第</a:t>
            </a:r>
            <a:r>
              <a:rPr lang="en-US" altLang="zh-CN" b="1" i="1" dirty="0">
                <a:solidFill>
                  <a:srgbClr val="01275F"/>
                </a:solidFill>
                <a:latin typeface="Kaiti SC" charset="-122"/>
                <a:ea typeface="Kaiti SC" charset="-122"/>
                <a:cs typeface="Kaiti SC" charset="-122"/>
              </a:rPr>
              <a:t>k</a:t>
            </a:r>
            <a:r>
              <a:rPr lang="zh-CN" altLang="en-US" b="1" dirty="0">
                <a:solidFill>
                  <a:srgbClr val="01275F"/>
                </a:solidFill>
                <a:latin typeface="Kaiti SC" charset="-122"/>
                <a:ea typeface="Kaiti SC" charset="-122"/>
                <a:cs typeface="Kaiti SC" charset="-122"/>
              </a:rPr>
              <a:t>条前向通路的总增益；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6902" y="3518341"/>
            <a:ext cx="429875" cy="429875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404771" y="3548612"/>
            <a:ext cx="4229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1275F"/>
                </a:solidFill>
                <a:latin typeface="Kaiti SC" charset="-122"/>
                <a:ea typeface="Kaiti SC" charset="-122"/>
                <a:cs typeface="Kaiti SC" charset="-122"/>
              </a:rPr>
              <a:t>表示与第</a:t>
            </a:r>
            <a:r>
              <a:rPr lang="en-US" altLang="zh-CN" b="1" i="1" dirty="0">
                <a:solidFill>
                  <a:srgbClr val="01275F"/>
                </a:solidFill>
                <a:latin typeface="Kaiti SC" charset="-122"/>
                <a:ea typeface="Kaiti SC" charset="-122"/>
                <a:cs typeface="Kaiti SC" charset="-122"/>
              </a:rPr>
              <a:t>k</a:t>
            </a:r>
            <a:r>
              <a:rPr lang="zh-CN" altLang="en-US" b="1" dirty="0">
                <a:solidFill>
                  <a:srgbClr val="01275F"/>
                </a:solidFill>
                <a:latin typeface="Kaiti SC" charset="-122"/>
                <a:ea typeface="Kaiti SC" charset="-122"/>
                <a:cs typeface="Kaiti SC" charset="-122"/>
              </a:rPr>
              <a:t>条前向通路对应的余式因子，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3751" y="4015547"/>
            <a:ext cx="1622305" cy="668008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852223" y="4755348"/>
            <a:ext cx="4921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1275F"/>
                </a:solidFill>
                <a:latin typeface="Kaiti SC" charset="-122"/>
                <a:ea typeface="Kaiti SC" charset="-122"/>
                <a:cs typeface="Kaiti SC" charset="-122"/>
              </a:rPr>
              <a:t>表示与第</a:t>
            </a:r>
            <a:r>
              <a:rPr lang="en-US" altLang="zh-CN" b="1" i="1" dirty="0">
                <a:solidFill>
                  <a:srgbClr val="01275F"/>
                </a:solidFill>
                <a:latin typeface="Kaiti SC" charset="-122"/>
                <a:ea typeface="Kaiti SC" charset="-122"/>
                <a:cs typeface="Kaiti SC" charset="-122"/>
              </a:rPr>
              <a:t>k</a:t>
            </a:r>
            <a:r>
              <a:rPr lang="zh-CN" altLang="en-US" b="1" dirty="0">
                <a:solidFill>
                  <a:srgbClr val="01275F"/>
                </a:solidFill>
                <a:latin typeface="Kaiti SC" charset="-122"/>
                <a:ea typeface="Kaiti SC" charset="-122"/>
                <a:cs typeface="Kaiti SC" charset="-122"/>
              </a:rPr>
              <a:t>条前向通路不接触的所有回路增益。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0230" y="4724098"/>
            <a:ext cx="351993" cy="43322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475656" y="543593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分母部分</a:t>
            </a:r>
            <a:r>
              <a:rPr lang="zh-CN" altLang="en-US" b="1" dirty="0">
                <a:solidFill>
                  <a:srgbClr val="01275F"/>
                </a:solidFill>
                <a:latin typeface="Kaiti SC" charset="-122"/>
                <a:ea typeface="Kaiti SC" charset="-122"/>
                <a:cs typeface="Kaiti SC" charset="-122"/>
              </a:rPr>
              <a:t>：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0806" y="5365253"/>
            <a:ext cx="4579729" cy="473765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468176" y="5839018"/>
            <a:ext cx="9371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01275F"/>
                </a:solidFill>
                <a:latin typeface="Kaiti SC" charset="-122"/>
                <a:ea typeface="Kaiti SC" charset="-122"/>
                <a:cs typeface="Kaiti SC" charset="-122"/>
              </a:rPr>
              <a:t>所有回路增益之和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355976" y="5839018"/>
            <a:ext cx="13564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latin typeface="Kaiti SC" charset="-122"/>
                <a:ea typeface="Kaiti SC" charset="-122"/>
                <a:cs typeface="Kaiti SC" charset="-122"/>
              </a:rPr>
              <a:t>每两互不接触回路增益的乘积之和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735360" y="5839018"/>
            <a:ext cx="13564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01275F"/>
                </a:solidFill>
                <a:latin typeface="Kaiti SC" charset="-122"/>
                <a:ea typeface="Kaiti SC" charset="-122"/>
                <a:cs typeface="Kaiti SC" charset="-122"/>
              </a:rPr>
              <a:t>每三互不接触回路增益的乘积之和</a:t>
            </a:r>
            <a:endParaRPr lang="en-US" dirty="0">
              <a:solidFill>
                <a:srgbClr val="01275F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3236" y="6204498"/>
            <a:ext cx="601156" cy="19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6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19836</TotalTime>
  <Words>409</Words>
  <Application>Microsoft Macintosh PowerPoint</Application>
  <PresentationFormat>On-screen Show (4:3)</PresentationFormat>
  <Paragraphs>77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Kaiti SC</vt:lpstr>
      <vt:lpstr>Microsoft JhengHei Light</vt:lpstr>
      <vt:lpstr>宋体</vt:lpstr>
      <vt:lpstr>STFangsong</vt:lpstr>
      <vt:lpstr>Yuanti SC</vt:lpstr>
      <vt:lpstr>Arial</vt:lpstr>
      <vt:lpstr>Calibri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</dc:creator>
  <cp:keywords>hongzhi you</cp:keywords>
  <cp:lastModifiedBy>hongzhi you</cp:lastModifiedBy>
  <cp:revision>589</cp:revision>
  <cp:lastPrinted>2015-12-29T05:21:52Z</cp:lastPrinted>
  <dcterms:created xsi:type="dcterms:W3CDTF">2013-12-31T14:38:41Z</dcterms:created>
  <dcterms:modified xsi:type="dcterms:W3CDTF">2018-03-07T07:36:56Z</dcterms:modified>
</cp:coreProperties>
</file>